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1" r:id="rId5"/>
  </p:sldMasterIdLst>
  <p:notesMasterIdLst>
    <p:notesMasterId r:id="rId25"/>
  </p:notesMasterIdLst>
  <p:sldIdLst>
    <p:sldId id="256" r:id="rId6"/>
    <p:sldId id="268" r:id="rId7"/>
    <p:sldId id="267" r:id="rId8"/>
    <p:sldId id="270" r:id="rId9"/>
    <p:sldId id="269" r:id="rId10"/>
    <p:sldId id="276" r:id="rId11"/>
    <p:sldId id="278" r:id="rId12"/>
    <p:sldId id="277" r:id="rId13"/>
    <p:sldId id="274" r:id="rId14"/>
    <p:sldId id="281" r:id="rId15"/>
    <p:sldId id="280" r:id="rId16"/>
    <p:sldId id="282" r:id="rId17"/>
    <p:sldId id="286" r:id="rId18"/>
    <p:sldId id="284" r:id="rId19"/>
    <p:sldId id="283" r:id="rId20"/>
    <p:sldId id="287" r:id="rId21"/>
    <p:sldId id="288" r:id="rId22"/>
    <p:sldId id="289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66CCFF"/>
    <a:srgbClr val="F2A431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9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DEF2E-7E91-4D2A-B2E8-F6C5D130F365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F96B7-1D7B-457E-99A4-81FB2093F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200" y="2487049"/>
            <a:ext cx="7772400" cy="815381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13600"/>
            <a:ext cx="6858000" cy="2671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2E41-E6E9-4062-9E89-B53A279A07C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23" y="6248603"/>
            <a:ext cx="2259077" cy="49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83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34FFA26-EFEB-44E4-ADD0-FD6F973BEBC9}" type="datetimeFigureOut">
              <a:rPr lang="en-US" smtClean="0">
                <a:solidFill>
                  <a:prstClr val="black"/>
                </a:solidFill>
              </a:rPr>
              <a:pPr/>
              <a:t>9/10/2019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2E41-E6E9-4062-9E89-B53A279A07C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30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14475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514475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34FFA26-EFEB-44E4-ADD0-FD6F973BEBC9}" type="datetimeFigureOut">
              <a:rPr lang="en-US" smtClean="0">
                <a:solidFill>
                  <a:prstClr val="black"/>
                </a:solidFill>
              </a:rPr>
              <a:pPr/>
              <a:t>9/10/2019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2E41-E6E9-4062-9E89-B53A279A07C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7200" y="170726"/>
            <a:ext cx="6117750" cy="79420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9927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34FFA26-EFEB-44E4-ADD0-FD6F973BEBC9}" type="datetimeFigureOut">
              <a:rPr lang="en-US" smtClean="0">
                <a:solidFill>
                  <a:prstClr val="black"/>
                </a:solidFill>
              </a:rPr>
              <a:pPr/>
              <a:t>9/10/2019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2E41-E6E9-4062-9E89-B53A279A07C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1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85600"/>
            <a:ext cx="2949178" cy="11520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785600"/>
            <a:ext cx="4629150" cy="40754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37600"/>
            <a:ext cx="2949178" cy="2931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34FFA26-EFEB-44E4-ADD0-FD6F973BEBC9}" type="datetimeFigureOut">
              <a:rPr lang="en-US" smtClean="0">
                <a:solidFill>
                  <a:prstClr val="black"/>
                </a:solidFill>
              </a:rPr>
              <a:pPr/>
              <a:t>9/10/2019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2E41-E6E9-4062-9E89-B53A279A07C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70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34FFA26-EFEB-44E4-ADD0-FD6F973BEBC9}" type="datetimeFigureOut">
              <a:rPr lang="en-US" smtClean="0">
                <a:solidFill>
                  <a:prstClr val="black"/>
                </a:solidFill>
              </a:rPr>
              <a:pPr/>
              <a:t>9/10/2019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2E41-E6E9-4062-9E89-B53A279A07C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3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 Communications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2E41-E6E9-4062-9E89-B53A279A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0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 Communications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2E41-E6E9-4062-9E89-B53A279A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92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14475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514475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 Communications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2E41-E6E9-4062-9E89-B53A279A07C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7200" y="170726"/>
            <a:ext cx="6117750" cy="79420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324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 Communications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2E41-E6E9-4062-9E89-B53A279A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5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85600"/>
            <a:ext cx="2949178" cy="11520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785600"/>
            <a:ext cx="4629150" cy="40754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37600"/>
            <a:ext cx="2949178" cy="2931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 Communications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2E41-E6E9-4062-9E89-B53A279A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51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CEO Communications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2E41-E6E9-4062-9E89-B53A279A0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3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200" y="2487049"/>
            <a:ext cx="7772400" cy="815381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13600"/>
            <a:ext cx="6858000" cy="2671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2E41-E6E9-4062-9E89-B53A279A07C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6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34FFA26-EFEB-44E4-ADD0-FD6F973BEBC9}" type="datetimeFigureOut">
              <a:rPr lang="en-US" smtClean="0">
                <a:solidFill>
                  <a:prstClr val="black"/>
                </a:solidFill>
              </a:rPr>
              <a:pPr/>
              <a:t>9/10/2019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2E41-E6E9-4062-9E89-B53A279A07C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6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89601"/>
            <a:ext cx="7886700" cy="47873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CEO Communications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6E22E41-E6E9-4062-9E89-B53A279A07C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Content Placeholder 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150" y="136929"/>
            <a:ext cx="828000" cy="828000"/>
          </a:xfrm>
          <a:prstGeom prst="rect">
            <a:avLst/>
          </a:prstGeom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7200" y="170726"/>
            <a:ext cx="6117750" cy="7942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23" y="6248603"/>
            <a:ext cx="2259077" cy="49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6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9" r:id="rId6"/>
    <p:sldLayoutId id="214748367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50000"/>
          </a:schemeClr>
        </a:buClr>
        <a:buSzPct val="50000"/>
        <a:buFont typeface="Wingdings" panose="05000000000000000000" pitchFamily="2" charset="2"/>
        <a:buChar char="q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Wingdings" panose="05000000000000000000" pitchFamily="2" charset="2"/>
        <a:buChar char="Ø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89601"/>
            <a:ext cx="7886700" cy="47873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6E22E41-E6E9-4062-9E89-B53A279A07C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150" y="136929"/>
            <a:ext cx="828000" cy="828000"/>
          </a:xfrm>
          <a:prstGeom prst="rect">
            <a:avLst/>
          </a:prstGeom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7200" y="170726"/>
            <a:ext cx="6117750" cy="7942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878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50000"/>
          </a:schemeClr>
        </a:buClr>
        <a:buSzPct val="50000"/>
        <a:buFont typeface="Wingdings" panose="05000000000000000000" pitchFamily="2" charset="2"/>
        <a:buChar char="q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Wingdings" panose="05000000000000000000" pitchFamily="2" charset="2"/>
        <a:buChar char="Ø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972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7972" y="2976088"/>
            <a:ext cx="8948056" cy="1255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066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the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 Deshecha Landfill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90" y="765028"/>
            <a:ext cx="4627176" cy="6294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20540" y="5135418"/>
            <a:ext cx="4352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3345" y="6358269"/>
            <a:ext cx="3227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Copyright © 2016 OC Waste &amp; Recycling.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933664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7199" y="170726"/>
            <a:ext cx="6665131" cy="794203"/>
          </a:xfrm>
        </p:spPr>
        <p:txBody>
          <a:bodyPr>
            <a:normAutofit/>
          </a:bodyPr>
          <a:lstStyle/>
          <a:p>
            <a:r>
              <a:rPr lang="en-US" dirty="0"/>
              <a:t>Active Waste Disposal Area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6102783"/>
            <a:ext cx="3609852" cy="607725"/>
          </a:xfrm>
          <a:prstGeom prst="rect">
            <a:avLst/>
          </a:prstGeom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12110"/>
          <a:stretch>
            <a:fillRect/>
          </a:stretch>
        </p:blipFill>
        <p:spPr bwMode="auto">
          <a:xfrm>
            <a:off x="1280160" y="1482485"/>
            <a:ext cx="6583680" cy="434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523345" y="6358269"/>
            <a:ext cx="3227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Copyright © 2016 OC Waste &amp; Recycling.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614330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Household Hazardous Waste</a:t>
            </a:r>
            <a:br>
              <a:rPr lang="en-US" dirty="0"/>
            </a:br>
            <a:r>
              <a:rPr lang="en-US" dirty="0"/>
              <a:t>Collection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6102783"/>
            <a:ext cx="3609852" cy="607725"/>
          </a:xfrm>
          <a:prstGeom prst="rect">
            <a:avLst/>
          </a:prstGeom>
        </p:spPr>
      </p:pic>
      <p:pic>
        <p:nvPicPr>
          <p:cNvPr id="8" name="Online Image Placeholder 2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"/>
          <a:stretch/>
        </p:blipFill>
        <p:spPr>
          <a:xfrm>
            <a:off x="4442745" y="2914326"/>
            <a:ext cx="4444409" cy="2656383"/>
          </a:xfrm>
          <a:prstGeom prst="rect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</p:pic>
      <p:sp>
        <p:nvSpPr>
          <p:cNvPr id="11" name="Rectangle 3"/>
          <p:cNvSpPr txBox="1">
            <a:spLocks noGrp="1" noChangeArrowheads="1"/>
          </p:cNvSpPr>
          <p:nvPr>
            <p:ph sz="half" idx="2"/>
          </p:nvPr>
        </p:nvSpPr>
        <p:spPr>
          <a:xfrm>
            <a:off x="389349" y="2085954"/>
            <a:ext cx="3886200" cy="2401022"/>
          </a:xfrm>
          <a:prstGeom prst="rect">
            <a:avLst/>
          </a:prstGeom>
          <a:ln w="31750">
            <a:solidFill>
              <a:schemeClr val="accent2">
                <a:lumMod val="50000"/>
              </a:schemeClr>
            </a:solidFill>
          </a:ln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300" b="1" kern="0" dirty="0">
                <a:solidFill>
                  <a:schemeClr val="accent2">
                    <a:lumMod val="50000"/>
                  </a:schemeClr>
                </a:solidFill>
              </a:rPr>
              <a:t>Fiscal Year 2013/2014 Program Participation</a:t>
            </a:r>
            <a:endParaRPr lang="en-US" sz="2300" kern="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Clr>
                <a:srgbClr val="90C226"/>
              </a:buClr>
              <a:buNone/>
            </a:pPr>
            <a:endParaRPr lang="en-US" sz="2200" b="1" kern="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Clr>
                <a:srgbClr val="90C226"/>
              </a:buClr>
            </a:pPr>
            <a:r>
              <a:rPr lang="en-US" sz="1800" b="1" kern="0" dirty="0">
                <a:solidFill>
                  <a:schemeClr val="accent2">
                    <a:lumMod val="50000"/>
                  </a:schemeClr>
                </a:solidFill>
              </a:rPr>
              <a:t>San Juan Capistrano	12,289</a:t>
            </a:r>
          </a:p>
          <a:p>
            <a:r>
              <a:rPr lang="en-US" sz="1800" kern="0" dirty="0">
                <a:solidFill>
                  <a:schemeClr val="accent2">
                    <a:lumMod val="50000"/>
                  </a:schemeClr>
                </a:solidFill>
              </a:rPr>
              <a:t>Huntington Beach	35,653</a:t>
            </a:r>
          </a:p>
          <a:p>
            <a:r>
              <a:rPr lang="en-US" sz="1800" kern="0" dirty="0">
                <a:solidFill>
                  <a:schemeClr val="accent2">
                    <a:lumMod val="50000"/>
                  </a:schemeClr>
                </a:solidFill>
              </a:rPr>
              <a:t>Irvine			36,343</a:t>
            </a:r>
          </a:p>
          <a:p>
            <a:r>
              <a:rPr lang="en-US" sz="1800" kern="0" dirty="0">
                <a:solidFill>
                  <a:schemeClr val="accent2">
                    <a:lumMod val="50000"/>
                  </a:schemeClr>
                </a:solidFill>
              </a:rPr>
              <a:t>Anaheim		34,636</a:t>
            </a:r>
          </a:p>
          <a:p>
            <a:r>
              <a:rPr lang="en-US" sz="1800" b="1" kern="0" dirty="0">
                <a:solidFill>
                  <a:schemeClr val="accent2">
                    <a:lumMod val="50000"/>
                  </a:schemeClr>
                </a:solidFill>
              </a:rPr>
              <a:t>TOTAL		118,921</a:t>
            </a:r>
          </a:p>
          <a:p>
            <a:pPr marL="960438" lvl="1">
              <a:lnSpc>
                <a:spcPct val="80000"/>
              </a:lnSpc>
              <a:buFont typeface="Wingdings" pitchFamily="2" charset="2"/>
              <a:buNone/>
              <a:tabLst>
                <a:tab pos="973138" algn="l"/>
              </a:tabLst>
            </a:pPr>
            <a:endParaRPr lang="en-US" altLang="en-US" sz="1800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5523345" y="6358269"/>
            <a:ext cx="3227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Copyright © 2016 OC Waste &amp; Recycling.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656752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8545" y="170726"/>
            <a:ext cx="7130935" cy="794203"/>
          </a:xfrm>
        </p:spPr>
        <p:txBody>
          <a:bodyPr>
            <a:normAutofit/>
          </a:bodyPr>
          <a:lstStyle/>
          <a:p>
            <a:r>
              <a:rPr lang="en-US" dirty="0"/>
              <a:t>Material Exchange Program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6102783"/>
            <a:ext cx="3609852" cy="607725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99340" y="1389617"/>
            <a:ext cx="5891505" cy="1021073"/>
          </a:xfrm>
          <a:prstGeom prst="rect">
            <a:avLst/>
          </a:prstGeom>
        </p:spPr>
      </p:pic>
      <p:pic>
        <p:nvPicPr>
          <p:cNvPr id="12" name="Picture 6" descr="Irvine MEP shopp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40" y="2926062"/>
            <a:ext cx="4540974" cy="2763538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1" descr="MEP Pai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145" y="3944027"/>
            <a:ext cx="3072945" cy="23047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0015" y="2109311"/>
            <a:ext cx="2213040" cy="16704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3345" y="6358269"/>
            <a:ext cx="3227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Copyright © 2016 OC Waste &amp; Recycling.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379534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 to Energy Plant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6102783"/>
            <a:ext cx="3609852" cy="60772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 noGrp="1"/>
          </p:cNvSpPr>
          <p:nvPr>
            <p:ph sz="half" idx="1"/>
          </p:nvPr>
        </p:nvSpPr>
        <p:spPr>
          <a:xfrm>
            <a:off x="1943471" y="1290863"/>
            <a:ext cx="4303569" cy="141633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/>
              <a:t>Public-Private Partnership</a:t>
            </a:r>
          </a:p>
          <a:p>
            <a:r>
              <a:rPr lang="en-US" sz="1800" kern="0" dirty="0"/>
              <a:t>5.5 MW Power Plant</a:t>
            </a:r>
          </a:p>
          <a:p>
            <a:r>
              <a:rPr lang="en-US" sz="1800" kern="0" dirty="0"/>
              <a:t>Two 4,000 HP IC Engines</a:t>
            </a:r>
          </a:p>
          <a:p>
            <a:r>
              <a:rPr lang="en-US" sz="1800" kern="0" dirty="0"/>
              <a:t>Provides power for about 5,500 homes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3027508"/>
            <a:ext cx="4714650" cy="2651991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967" y="3260114"/>
            <a:ext cx="3886200" cy="21867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3345" y="6358269"/>
            <a:ext cx="3227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Copyright © 2016 OC Waste &amp; Recycling.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4058322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Environmental Protection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6102783"/>
            <a:ext cx="3609852" cy="60772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97741" y="1358187"/>
            <a:ext cx="38862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Groundwater monitoring wells</a:t>
            </a:r>
          </a:p>
          <a:p>
            <a:r>
              <a:rPr lang="en-US" sz="1800" dirty="0"/>
              <a:t>Groundwater collection system</a:t>
            </a:r>
          </a:p>
          <a:p>
            <a:r>
              <a:rPr lang="en-US" sz="1800" dirty="0"/>
              <a:t>Leachate collection and recovery system (Liner) </a:t>
            </a:r>
          </a:p>
          <a:p>
            <a:r>
              <a:rPr lang="en-US" sz="1800" dirty="0"/>
              <a:t>Landfill gas collection system</a:t>
            </a:r>
          </a:p>
          <a:p>
            <a:r>
              <a:rPr lang="en-US" sz="1800" dirty="0"/>
              <a:t>Hazardous waste observation/removal program</a:t>
            </a:r>
          </a:p>
          <a:p>
            <a:r>
              <a:rPr lang="en-US" sz="1800" dirty="0"/>
              <a:t>Radioactive waste observation program</a:t>
            </a:r>
          </a:p>
          <a:p>
            <a:r>
              <a:rPr lang="en-US" sz="1800" dirty="0"/>
              <a:t>Drainage improvements </a:t>
            </a:r>
          </a:p>
          <a:p>
            <a:r>
              <a:rPr lang="en-US" sz="1800" dirty="0"/>
              <a:t>Erosion and sediment control systems</a:t>
            </a:r>
          </a:p>
          <a:p>
            <a:r>
              <a:rPr lang="en-US" sz="1800" dirty="0"/>
              <a:t>Litter Control</a:t>
            </a:r>
          </a:p>
          <a:p>
            <a:r>
              <a:rPr lang="en-US" sz="1800" dirty="0"/>
              <a:t>Bird Control Program</a:t>
            </a:r>
          </a:p>
          <a:p>
            <a:r>
              <a:rPr lang="en-US" sz="1800" dirty="0"/>
              <a:t>Odor Control Best Management Practices</a:t>
            </a:r>
          </a:p>
          <a:p>
            <a:endParaRPr lang="en-US" dirty="0"/>
          </a:p>
        </p:txBody>
      </p:sp>
      <p:pic>
        <p:nvPicPr>
          <p:cNvPr id="9" name="Picture 4" descr="00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71" y="1578487"/>
            <a:ext cx="3807229" cy="252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371" y="4211759"/>
            <a:ext cx="3550227" cy="19970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3345" y="6358269"/>
            <a:ext cx="3227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Copyright © 2016 OC Waste &amp; Recycling.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444660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8545" y="170726"/>
            <a:ext cx="6788035" cy="794203"/>
          </a:xfrm>
        </p:spPr>
        <p:txBody>
          <a:bodyPr>
            <a:normAutofit/>
          </a:bodyPr>
          <a:lstStyle/>
          <a:p>
            <a:r>
              <a:rPr lang="en-US" dirty="0"/>
              <a:t>Biological Pre-Mitigation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6102783"/>
            <a:ext cx="3609852" cy="60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635" r="11240"/>
          <a:stretch/>
        </p:blipFill>
        <p:spPr>
          <a:xfrm>
            <a:off x="4895273" y="1223070"/>
            <a:ext cx="3231862" cy="27163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41585" y="4318328"/>
            <a:ext cx="17443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white"/>
                </a:solidFill>
                <a:latin typeface="Verdana" pitchFamily="34" charset="0"/>
              </a:rPr>
              <a:t>California gnatcatcher</a:t>
            </a:r>
          </a:p>
        </p:txBody>
      </p:sp>
      <p:pic>
        <p:nvPicPr>
          <p:cNvPr id="12" name="Picture 4" descr="Exhibit D-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06"/>
          <a:stretch>
            <a:fillRect/>
          </a:stretch>
        </p:blipFill>
        <p:spPr bwMode="auto">
          <a:xfrm>
            <a:off x="1662546" y="3882013"/>
            <a:ext cx="5462692" cy="222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63" y="1476456"/>
            <a:ext cx="3657600" cy="205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3345" y="6358269"/>
            <a:ext cx="3227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Copyright © 2016 OC Waste &amp; Recycling.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787791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Regional Trails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6102783"/>
            <a:ext cx="3609852" cy="60772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5" y="1869469"/>
            <a:ext cx="6934490" cy="39003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23345" y="6358269"/>
            <a:ext cx="3227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Copyright © 2016 OC Waste &amp; Recycling.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078679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Zone 4 – Future Expansion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6102783"/>
            <a:ext cx="3609852" cy="607725"/>
          </a:xfrm>
          <a:prstGeom prst="rect">
            <a:avLst/>
          </a:prstGeom>
        </p:spPr>
      </p:pic>
      <p:pic>
        <p:nvPicPr>
          <p:cNvPr id="6" name="Content Placeholder 6" descr="P107078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5400" b="1200"/>
          <a:stretch>
            <a:fillRect/>
          </a:stretch>
        </p:blipFill>
        <p:spPr>
          <a:xfrm>
            <a:off x="1328651" y="1412227"/>
            <a:ext cx="6486698" cy="4543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23345" y="6358269"/>
            <a:ext cx="3227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Copyright © 2016 OC Waste &amp; Recycling.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732966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of Prima Landfill</a:t>
            </a:r>
          </a:p>
        </p:txBody>
      </p:sp>
      <p:pic>
        <p:nvPicPr>
          <p:cNvPr id="7" name="Content Placeholder 8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47200" y="1550537"/>
            <a:ext cx="3443597" cy="3722808"/>
          </a:xfr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6102783"/>
            <a:ext cx="3609852" cy="607725"/>
          </a:xfrm>
          <a:prstGeom prst="rect">
            <a:avLst/>
          </a:prstGeom>
        </p:spPr>
      </p:pic>
      <p:sp>
        <p:nvSpPr>
          <p:cNvPr id="8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002520"/>
          </a:xfrm>
          <a:ln w="12700"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Continue operational and regulatory excellence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Extend site life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Research new technologies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Continue positive relationship with host cities and communities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Implement sustainable landfilling and business practices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23345" y="6358269"/>
            <a:ext cx="3227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Copyright © 2016 OC Waste &amp; Recycling.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766509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227" y="1913859"/>
            <a:ext cx="7886700" cy="329609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endParaRPr lang="en-US" sz="3200" b="1" dirty="0"/>
          </a:p>
          <a:p>
            <a:pPr marL="0" indent="0" algn="ctr">
              <a:lnSpc>
                <a:spcPct val="80000"/>
              </a:lnSpc>
              <a:buNone/>
            </a:pPr>
            <a:r>
              <a:rPr lang="en-US" sz="3200" b="1" dirty="0"/>
              <a:t>Kevin H. Kondru, P.E.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dirty="0"/>
              <a:t>Regional Landfill Manager,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dirty="0"/>
              <a:t>OC Waste &amp; Recycling - South Region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2400" dirty="0"/>
              <a:t>E-mail: Kevin.Kondru@ocwr.ocgov.com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2400" dirty="0"/>
              <a:t>Phone: (949) 728-3043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6102783"/>
            <a:ext cx="3609852" cy="607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23345" y="6358269"/>
            <a:ext cx="3227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Copyright © 2016 OC Waste &amp; Recycling.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10740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 Waste Management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6102783"/>
            <a:ext cx="3609852" cy="607725"/>
          </a:xfrm>
          <a:prstGeom prst="rect">
            <a:avLst/>
          </a:prstGeom>
        </p:spPr>
      </p:pic>
      <p:pic>
        <p:nvPicPr>
          <p:cNvPr id="11" name="Picture 5" descr="LocationMa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940550" y="1377633"/>
            <a:ext cx="4724400" cy="4473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23345" y="6358269"/>
            <a:ext cx="3227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Copyright © 2016 OC Waste &amp; Recycling.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923304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Prima Deshecha Landfill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6102783"/>
            <a:ext cx="3609852" cy="607725"/>
          </a:xfrm>
          <a:prstGeom prst="rect">
            <a:avLst/>
          </a:prstGeom>
        </p:spPr>
      </p:pic>
      <p:graphicFrame>
        <p:nvGraphicFramePr>
          <p:cNvPr id="5" name="Object 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759562"/>
              </p:ext>
            </p:extLst>
          </p:nvPr>
        </p:nvGraphicFramePr>
        <p:xfrm>
          <a:off x="2822431" y="1365331"/>
          <a:ext cx="3351356" cy="433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Acrobat Document" r:id="rId4" imgW="5830114" imgH="7542857" progId="AcroExch.Document.7">
                  <p:embed/>
                </p:oleObj>
              </mc:Choice>
              <mc:Fallback>
                <p:oleObj name="Acrobat Document" r:id="rId4" imgW="5830114" imgH="7542857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116" t="6061" b="16972"/>
                      <a:stretch>
                        <a:fillRect/>
                      </a:stretch>
                    </p:blipFill>
                    <p:spPr bwMode="auto">
                      <a:xfrm>
                        <a:off x="2822431" y="1365331"/>
                        <a:ext cx="3351356" cy="4337050"/>
                      </a:xfrm>
                      <a:prstGeom prst="rect">
                        <a:avLst/>
                      </a:prstGeom>
                      <a:noFill/>
                      <a:ln w="889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-Point Star 5"/>
          <p:cNvSpPr/>
          <p:nvPr/>
        </p:nvSpPr>
        <p:spPr>
          <a:xfrm>
            <a:off x="5262418" y="3915063"/>
            <a:ext cx="228600" cy="228600"/>
          </a:xfrm>
          <a:prstGeom prst="star5">
            <a:avLst/>
          </a:prstGeom>
          <a:solidFill>
            <a:srgbClr val="D17D01"/>
          </a:solidFill>
          <a:ln w="25400" cap="flat" cmpd="sng" algn="ctr">
            <a:solidFill>
              <a:srgbClr val="D17D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3345" y="6358269"/>
            <a:ext cx="3227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Copyright © 2016 OC Waste &amp; Recycling.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63395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and Figures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00385" y="1955221"/>
            <a:ext cx="4329129" cy="34400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6102783"/>
            <a:ext cx="3609852" cy="607725"/>
          </a:xfrm>
          <a:prstGeom prst="rect">
            <a:avLst/>
          </a:prstGeom>
        </p:spPr>
      </p:pic>
      <p:pic>
        <p:nvPicPr>
          <p:cNvPr id="7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r="9000" b="2400"/>
          <a:stretch>
            <a:fillRect/>
          </a:stretch>
        </p:blipFill>
        <p:spPr bwMode="auto">
          <a:xfrm>
            <a:off x="269586" y="2112704"/>
            <a:ext cx="3886200" cy="312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523345" y="6358269"/>
            <a:ext cx="3227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Copyright © 2016 OC Waste &amp; Recycling.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828880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Map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6102783"/>
            <a:ext cx="3609852" cy="60772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59" y="1261826"/>
            <a:ext cx="5858693" cy="4544059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354618" y="2189019"/>
            <a:ext cx="2636982" cy="253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SzPct val="100000"/>
              <a:buFont typeface="Times New Roman" pitchFamily="18" charset="0"/>
              <a:buAutoNum type="arabicPeriod"/>
            </a:pPr>
            <a:r>
              <a:rPr lang="en-US" dirty="0"/>
              <a:t>Site Office </a:t>
            </a:r>
          </a:p>
          <a:p>
            <a:pPr marL="457200" indent="-457200">
              <a:spcBef>
                <a:spcPct val="20000"/>
              </a:spcBef>
              <a:buSzPct val="100000"/>
              <a:buFont typeface="Times New Roman" pitchFamily="18" charset="0"/>
              <a:buAutoNum type="arabicPeriod"/>
            </a:pPr>
            <a:r>
              <a:rPr lang="en-US" dirty="0"/>
              <a:t>Zone 1 - Active Waste Disposal Area</a:t>
            </a:r>
          </a:p>
          <a:p>
            <a:pPr marL="457200" indent="-457200">
              <a:spcBef>
                <a:spcPct val="20000"/>
              </a:spcBef>
              <a:buSzPct val="100000"/>
              <a:buFont typeface="Times New Roman" pitchFamily="18" charset="0"/>
              <a:buAutoNum type="arabicPeriod"/>
            </a:pPr>
            <a:r>
              <a:rPr lang="en-US" dirty="0"/>
              <a:t>Zone 4 – Expansion</a:t>
            </a:r>
          </a:p>
          <a:p>
            <a:pPr marL="457200" indent="-457200">
              <a:spcBef>
                <a:spcPct val="20000"/>
              </a:spcBef>
              <a:buSzPct val="100000"/>
              <a:buFont typeface="Times New Roman" pitchFamily="18" charset="0"/>
              <a:buAutoNum type="arabicPeriod"/>
            </a:pPr>
            <a:r>
              <a:rPr lang="en-US" dirty="0"/>
              <a:t>La Pata Road Extension</a:t>
            </a:r>
          </a:p>
          <a:p>
            <a:pPr marL="457200" indent="-457200">
              <a:spcBef>
                <a:spcPct val="20000"/>
              </a:spcBef>
              <a:buSzPct val="100000"/>
              <a:buFont typeface="Times New Roman" pitchFamily="18" charset="0"/>
              <a:buAutoNum type="arabicPeriod"/>
            </a:pPr>
            <a:r>
              <a:rPr lang="en-US" dirty="0"/>
              <a:t>Habitat Restoration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2911763" y="2493818"/>
            <a:ext cx="228600" cy="228600"/>
          </a:xfrm>
          <a:prstGeom prst="star5">
            <a:avLst/>
          </a:prstGeom>
          <a:solidFill>
            <a:srgbClr val="D17D01"/>
          </a:solidFill>
          <a:ln w="25400" cap="flat" cmpd="sng" algn="ctr">
            <a:solidFill>
              <a:srgbClr val="D17D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7913254" y="2261754"/>
            <a:ext cx="228600" cy="228600"/>
          </a:xfrm>
          <a:prstGeom prst="star5">
            <a:avLst/>
          </a:prstGeom>
          <a:solidFill>
            <a:srgbClr val="D17D01"/>
          </a:solidFill>
          <a:ln w="25400" cap="flat" cmpd="sng" algn="ctr">
            <a:solidFill>
              <a:srgbClr val="D17D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6063" y="26150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44600" y="2741984"/>
            <a:ext cx="381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40363" y="34544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29018" y="451658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832" y="4586889"/>
            <a:ext cx="402371" cy="49991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45309" y="38237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23345" y="6358269"/>
            <a:ext cx="3227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Copyright © 2016 OC Waste &amp; Recycling.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100326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Site Map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2468509"/>
            <a:ext cx="3886200" cy="3065570"/>
          </a:xfrm>
          <a:prstGeom prst="rect">
            <a:avLst/>
          </a:prstGeom>
        </p:spPr>
      </p:pic>
      <p:pic>
        <p:nvPicPr>
          <p:cNvPr id="18" name="Content Placeholder 1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42924" y="2021872"/>
            <a:ext cx="3584759" cy="3737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6102783"/>
            <a:ext cx="3609852" cy="607725"/>
          </a:xfrm>
          <a:prstGeom prst="rect">
            <a:avLst/>
          </a:prstGeom>
        </p:spPr>
      </p:pic>
      <p:sp>
        <p:nvSpPr>
          <p:cNvPr id="19" name="5-Point Star 18"/>
          <p:cNvSpPr/>
          <p:nvPr/>
        </p:nvSpPr>
        <p:spPr>
          <a:xfrm>
            <a:off x="6894847" y="2166018"/>
            <a:ext cx="228600" cy="228600"/>
          </a:xfrm>
          <a:prstGeom prst="star5">
            <a:avLst/>
          </a:prstGeom>
          <a:solidFill>
            <a:srgbClr val="D17D01"/>
          </a:solidFill>
          <a:ln w="25400" cap="flat" cmpd="sng" algn="ctr">
            <a:solidFill>
              <a:srgbClr val="D17D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3345" y="6358269"/>
            <a:ext cx="3227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Copyright © 2016 OC Waste &amp; Recycling.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518887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Office (Green Building)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6102783"/>
            <a:ext cx="3609852" cy="60772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7951" y="1577470"/>
            <a:ext cx="7011008" cy="40785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23345" y="6358269"/>
            <a:ext cx="3227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Copyright © 2016 OC Waste &amp; Recycling.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43173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Award Winning Landfill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6102783"/>
            <a:ext cx="3609852" cy="607725"/>
          </a:xfrm>
          <a:prstGeom prst="rect">
            <a:avLst/>
          </a:prstGeom>
        </p:spPr>
      </p:pic>
      <p:sp>
        <p:nvSpPr>
          <p:cNvPr id="51" name="Content Placeholder 1"/>
          <p:cNvSpPr>
            <a:spLocks noGrp="1"/>
          </p:cNvSpPr>
          <p:nvPr>
            <p:ph idx="1"/>
          </p:nvPr>
        </p:nvSpPr>
        <p:spPr>
          <a:xfrm>
            <a:off x="547200" y="1916074"/>
            <a:ext cx="7886700" cy="3339417"/>
          </a:xfrm>
        </p:spPr>
        <p:txBody>
          <a:bodyPr/>
          <a:lstStyle/>
          <a:p>
            <a:r>
              <a:rPr lang="en-US" sz="2600" dirty="0"/>
              <a:t>2010 CSAC - HHWCC, Challenge Merit Award</a:t>
            </a:r>
          </a:p>
          <a:p>
            <a:r>
              <a:rPr lang="en-US" sz="2600" dirty="0"/>
              <a:t>2011 SWANA - Landfill Management Excellence Award (Bronze)</a:t>
            </a:r>
          </a:p>
          <a:p>
            <a:r>
              <a:rPr lang="en-US" sz="2600" dirty="0"/>
              <a:t>2015 </a:t>
            </a:r>
            <a:r>
              <a:rPr lang="en-US" sz="2600" dirty="0" err="1"/>
              <a:t>NACo</a:t>
            </a:r>
            <a:r>
              <a:rPr lang="en-US" sz="2600" dirty="0"/>
              <a:t> - Landfill Good Neighbor Policy, Achievement Award</a:t>
            </a:r>
          </a:p>
          <a:p>
            <a:r>
              <a:rPr lang="en-US" sz="2600" dirty="0"/>
              <a:t>2015 ACCOC - Landfill Good Neighbor Policy,        Golden Hub of Innovation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23345" y="6358269"/>
            <a:ext cx="3227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Copyright © 2016 OC Waste &amp; Recycling.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729940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 Booth and Scales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6102783"/>
            <a:ext cx="3609852" cy="607725"/>
          </a:xfrm>
          <a:prstGeom prst="rect">
            <a:avLst/>
          </a:prstGeom>
        </p:spPr>
      </p:pic>
      <p:pic>
        <p:nvPicPr>
          <p:cNvPr id="7" name="Content Placeholder 6" descr="22FEBPrima 0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9393" y="1754317"/>
            <a:ext cx="3873731" cy="2905298"/>
          </a:xfrm>
          <a:noFill/>
          <a:ln/>
        </p:spPr>
      </p:pic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8100" t="2400" r="9900" b="15000"/>
          <a:stretch>
            <a:fillRect/>
          </a:stretch>
        </p:blipFill>
        <p:spPr bwMode="auto">
          <a:xfrm>
            <a:off x="4629150" y="2534099"/>
            <a:ext cx="3886200" cy="293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523345" y="6358269"/>
            <a:ext cx="3227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Copyright © 2016 OC Waste &amp; Recycling.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550355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2B87D16B8FBA48B8896C9D2A84B7DA" ma:contentTypeVersion="3" ma:contentTypeDescription="Create a new document." ma:contentTypeScope="" ma:versionID="8076fdfb9834101ffa54f9668c7f1e86">
  <xsd:schema xmlns:xsd="http://www.w3.org/2001/XMLSchema" xmlns:xs="http://www.w3.org/2001/XMLSchema" xmlns:p="http://schemas.microsoft.com/office/2006/metadata/properties" xmlns:ns1="http://schemas.microsoft.com/sharepoint/v3" xmlns:ns2="7a4fd15e-f5aa-4c6d-9ab2-9720c9e2ba63" targetNamespace="http://schemas.microsoft.com/office/2006/metadata/properties" ma:root="true" ma:fieldsID="9329d9de1f34b3e2f92eb208d3c0a287" ns1:_="" ns2:_="">
    <xsd:import namespace="http://schemas.microsoft.com/sharepoint/v3"/>
    <xsd:import namespace="7a4fd15e-f5aa-4c6d-9ab2-9720c9e2ba6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4fd15e-f5aa-4c6d-9ab2-9720c9e2ba6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ocument 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389CF3A-7853-49E7-B7B6-3F9DC72B94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a4fd15e-f5aa-4c6d-9ab2-9720c9e2ba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802AB8-4A45-4E71-AC2C-3280D81A16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70CC90-7DE0-4046-8383-80DA89D27029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7a4fd15e-f5aa-4c6d-9ab2-9720c9e2ba63"/>
    <ds:schemaRef ds:uri="http://schemas.microsoft.com/sharepoint/v3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</TotalTime>
  <Words>490</Words>
  <Application>Microsoft Office PowerPoint</Application>
  <PresentationFormat>On-screen Show (4:3)</PresentationFormat>
  <Paragraphs>87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1_Office Theme</vt:lpstr>
      <vt:lpstr>Acrobat Document</vt:lpstr>
      <vt:lpstr>PowerPoint Presentation</vt:lpstr>
      <vt:lpstr>OC Waste Management System</vt:lpstr>
      <vt:lpstr>Prima Deshecha Landfill</vt:lpstr>
      <vt:lpstr>Facts and Figures</vt:lpstr>
      <vt:lpstr>Site Map</vt:lpstr>
      <vt:lpstr>Site Map</vt:lpstr>
      <vt:lpstr>Site Office (Green Building)</vt:lpstr>
      <vt:lpstr>Award Winning Landfill</vt:lpstr>
      <vt:lpstr>Fee Booth and Scales</vt:lpstr>
      <vt:lpstr>Active Waste Disposal Area</vt:lpstr>
      <vt:lpstr>Household Hazardous Waste Collection Center</vt:lpstr>
      <vt:lpstr>Material Exchange Program</vt:lpstr>
      <vt:lpstr>Gas to Energy Plant</vt:lpstr>
      <vt:lpstr>Environmental Protection</vt:lpstr>
      <vt:lpstr>Biological Pre-Mitigation</vt:lpstr>
      <vt:lpstr>Regional Trails</vt:lpstr>
      <vt:lpstr>Zone 4 – Future Expansion</vt:lpstr>
      <vt:lpstr>Future of Prima Landfill</vt:lpstr>
      <vt:lpstr>Questions?</vt:lpstr>
    </vt:vector>
  </TitlesOfParts>
  <Company>County of Orange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Chou, Grace</dc:creator>
  <cp:lastModifiedBy>Gaxiola, Kevin [OCWR]</cp:lastModifiedBy>
  <cp:revision>63</cp:revision>
  <dcterms:created xsi:type="dcterms:W3CDTF">2015-06-01T21:15:38Z</dcterms:created>
  <dcterms:modified xsi:type="dcterms:W3CDTF">2019-09-10T20:44:42Z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0x010100E12B87D16B8FBA48B8896C9D2A84B7DA</vt:lpwstr>
  </property>
</Properties>
</file>